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68" r:id="rId4"/>
    <p:sldId id="258" r:id="rId5"/>
    <p:sldId id="263" r:id="rId6"/>
    <p:sldId id="264" r:id="rId7"/>
    <p:sldId id="265" r:id="rId8"/>
    <p:sldId id="266" r:id="rId9"/>
    <p:sldId id="261" r:id="rId10"/>
    <p:sldId id="267" r:id="rId11"/>
    <p:sldId id="262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028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2" name="Unterti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78304-FA73-4A55-9DDC-52BADA3ACBB1}" type="datetimeFigureOut">
              <a:rPr lang="de-DE" smtClean="0"/>
              <a:pPr/>
              <a:t>28.05.2009</a:t>
            </a:fld>
            <a:endParaRPr lang="en-US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B3B51-8D86-4D9E-9A18-25B8B6AAE12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78304-FA73-4A55-9DDC-52BADA3ACBB1}" type="datetimeFigureOut">
              <a:rPr lang="de-DE" smtClean="0"/>
              <a:pPr/>
              <a:t>28.05.2009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B3B51-8D86-4D9E-9A18-25B8B6AAE1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78304-FA73-4A55-9DDC-52BADA3ACBB1}" type="datetimeFigureOut">
              <a:rPr lang="de-DE" smtClean="0"/>
              <a:pPr/>
              <a:t>28.05.2009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B3B51-8D86-4D9E-9A18-25B8B6AAE1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78304-FA73-4A55-9DDC-52BADA3ACBB1}" type="datetimeFigureOut">
              <a:rPr lang="de-DE" smtClean="0"/>
              <a:pPr/>
              <a:t>28.05.2009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B3B51-8D86-4D9E-9A18-25B8B6AAE1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78304-FA73-4A55-9DDC-52BADA3ACBB1}" type="datetimeFigureOut">
              <a:rPr lang="de-DE" smtClean="0"/>
              <a:pPr/>
              <a:t>28.05.2009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B3B51-8D86-4D9E-9A18-25B8B6AAE12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Rechtec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78304-FA73-4A55-9DDC-52BADA3ACBB1}" type="datetimeFigureOut">
              <a:rPr lang="de-DE" smtClean="0"/>
              <a:pPr/>
              <a:t>28.05.2009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B3B51-8D86-4D9E-9A18-25B8B6AAE1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78304-FA73-4A55-9DDC-52BADA3ACBB1}" type="datetimeFigureOut">
              <a:rPr lang="de-DE" smtClean="0"/>
              <a:pPr/>
              <a:t>28.05.2009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B3B51-8D86-4D9E-9A18-25B8B6AAE1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78304-FA73-4A55-9DDC-52BADA3ACBB1}" type="datetimeFigureOut">
              <a:rPr lang="de-DE" smtClean="0"/>
              <a:pPr/>
              <a:t>28.05.2009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B3B51-8D86-4D9E-9A18-25B8B6AAE1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78304-FA73-4A55-9DDC-52BADA3ACBB1}" type="datetimeFigureOut">
              <a:rPr lang="de-DE" smtClean="0"/>
              <a:pPr/>
              <a:t>28.05.2009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B3B51-8D86-4D9E-9A18-25B8B6AAE12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Rechtec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78304-FA73-4A55-9DDC-52BADA3ACBB1}" type="datetimeFigureOut">
              <a:rPr lang="de-DE" smtClean="0"/>
              <a:pPr/>
              <a:t>28.05.2009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B3B51-8D86-4D9E-9A18-25B8B6AAE1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78304-FA73-4A55-9DDC-52BADA3ACBB1}" type="datetimeFigureOut">
              <a:rPr lang="de-DE" smtClean="0"/>
              <a:pPr/>
              <a:t>28.05.2009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B3B51-8D86-4D9E-9A18-25B8B6AAE12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9" name="Flussdiagramm: Proz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ssdiagramm: Proz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ad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24" name="Datumsplatzhalt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1878304-FA73-4A55-9DDC-52BADA3ACBB1}" type="datetimeFigureOut">
              <a:rPr lang="de-DE" smtClean="0"/>
              <a:pPr/>
              <a:t>28.05.2009</a:t>
            </a:fld>
            <a:endParaRPr lang="en-US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3FB3B51-8D86-4D9E-9A18-25B8B6AAE12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Rechtec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1600" y="1214422"/>
            <a:ext cx="7772400" cy="1363014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4400" b="1" dirty="0" err="1" smtClean="0">
                <a:solidFill>
                  <a:srgbClr val="C00000"/>
                </a:solidFill>
              </a:rPr>
              <a:t>LinAlg</a:t>
            </a:r>
            <a:r>
              <a:rPr lang="en-US" sz="4400" b="1" dirty="0" smtClean="0">
                <a:solidFill>
                  <a:srgbClr val="C00000"/>
                </a:solidFill>
              </a:rPr>
              <a:t> Test 2 </a:t>
            </a:r>
            <a:r>
              <a:rPr lang="en-US" sz="4400" b="1" dirty="0" err="1" smtClean="0">
                <a:solidFill>
                  <a:srgbClr val="C00000"/>
                </a:solidFill>
              </a:rPr>
              <a:t>Aufgabe</a:t>
            </a:r>
            <a:r>
              <a:rPr lang="en-US" sz="4400" b="1" dirty="0" smtClean="0">
                <a:solidFill>
                  <a:srgbClr val="C00000"/>
                </a:solidFill>
              </a:rPr>
              <a:t> 5 </a:t>
            </a:r>
            <a:r>
              <a:rPr lang="en-US" sz="4400" b="1" dirty="0" err="1" smtClean="0">
                <a:solidFill>
                  <a:srgbClr val="C00000"/>
                </a:solidFill>
              </a:rPr>
              <a:t>Rädergelänkegestänge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14414" y="5500702"/>
            <a:ext cx="6786610" cy="107157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 smtClean="0"/>
              <a:t>Martin </a:t>
            </a:r>
            <a:r>
              <a:rPr lang="en-US" dirty="0" err="1" smtClean="0"/>
              <a:t>Pletscher</a:t>
            </a:r>
            <a:r>
              <a:rPr lang="en-US" dirty="0" smtClean="0"/>
              <a:t> / Thomas </a:t>
            </a:r>
            <a:r>
              <a:rPr lang="en-US" dirty="0" err="1" smtClean="0"/>
              <a:t>Zingg</a:t>
            </a:r>
            <a:r>
              <a:rPr lang="en-US" dirty="0" smtClean="0"/>
              <a:t> / Roman Polo / </a:t>
            </a:r>
            <a:r>
              <a:rPr lang="en-US" smtClean="0"/>
              <a:t>Marc Emanuel </a:t>
            </a:r>
            <a:endParaRPr lang="en-US" dirty="0" smtClean="0"/>
          </a:p>
          <a:p>
            <a:pPr algn="l"/>
            <a:r>
              <a:rPr lang="en-US" dirty="0" err="1" smtClean="0"/>
              <a:t>Klasse</a:t>
            </a:r>
            <a:r>
              <a:rPr lang="en-US" dirty="0" smtClean="0"/>
              <a:t> M1p</a:t>
            </a:r>
          </a:p>
          <a:p>
            <a:pPr algn="l"/>
            <a:r>
              <a:rPr lang="en-US" dirty="0" err="1" smtClean="0"/>
              <a:t>Modul</a:t>
            </a:r>
            <a:r>
              <a:rPr lang="en-US" dirty="0" smtClean="0"/>
              <a:t> LinAlg2</a:t>
            </a:r>
          </a:p>
          <a:p>
            <a:pPr algn="l"/>
            <a:r>
              <a:rPr lang="en-US" dirty="0" smtClean="0"/>
              <a:t>25.05.2009</a:t>
            </a:r>
            <a:endParaRPr lang="en-US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7286644" y="428604"/>
            <a:ext cx="1415077" cy="1557851"/>
            <a:chOff x="7286644" y="428604"/>
            <a:chExt cx="1415077" cy="1557851"/>
          </a:xfrm>
        </p:grpSpPr>
        <p:grpSp>
          <p:nvGrpSpPr>
            <p:cNvPr id="21" name="Gruppieren 20"/>
            <p:cNvGrpSpPr/>
            <p:nvPr/>
          </p:nvGrpSpPr>
          <p:grpSpPr>
            <a:xfrm>
              <a:off x="7286644" y="428604"/>
              <a:ext cx="1415077" cy="1180934"/>
              <a:chOff x="6072198" y="4071942"/>
              <a:chExt cx="1200763" cy="96662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 l="45833" t="48423" r="33334" b="25833"/>
              <a:stretch>
                <a:fillRect/>
              </a:stretch>
            </p:blipFill>
            <p:spPr bwMode="auto">
              <a:xfrm>
                <a:off x="6072198" y="4071942"/>
                <a:ext cx="1200763" cy="927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9" name="Ellipse 18"/>
              <p:cNvSpPr/>
              <p:nvPr/>
            </p:nvSpPr>
            <p:spPr>
              <a:xfrm>
                <a:off x="6178110" y="4538496"/>
                <a:ext cx="500066" cy="5000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Ellipse 19"/>
              <p:cNvSpPr/>
              <p:nvPr/>
            </p:nvSpPr>
            <p:spPr>
              <a:xfrm>
                <a:off x="6715140" y="4500570"/>
                <a:ext cx="500066" cy="5000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Ellipse 4"/>
            <p:cNvSpPr/>
            <p:nvPr/>
          </p:nvSpPr>
          <p:spPr>
            <a:xfrm>
              <a:off x="7429520" y="1357298"/>
              <a:ext cx="500066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Ellipse 5"/>
            <p:cNvSpPr/>
            <p:nvPr/>
          </p:nvSpPr>
          <p:spPr>
            <a:xfrm>
              <a:off x="7935310" y="1272075"/>
              <a:ext cx="714380" cy="7143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Gerade Verbindung 7"/>
            <p:cNvCxnSpPr/>
            <p:nvPr/>
          </p:nvCxnSpPr>
          <p:spPr>
            <a:xfrm rot="5400000" flipH="1" flipV="1">
              <a:off x="7536677" y="964389"/>
              <a:ext cx="785818" cy="2857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rot="16200000" flipV="1">
              <a:off x="7822429" y="1035827"/>
              <a:ext cx="928694" cy="428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rot="10800000">
              <a:off x="7670420" y="1608083"/>
              <a:ext cx="672499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Ellipse 15"/>
            <p:cNvSpPr/>
            <p:nvPr/>
          </p:nvSpPr>
          <p:spPr>
            <a:xfrm>
              <a:off x="8034340" y="733425"/>
              <a:ext cx="71438" cy="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Auffäligkeiten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Eine</a:t>
            </a:r>
            <a:r>
              <a:rPr lang="en-US" sz="2400" dirty="0" smtClean="0"/>
              <a:t> </a:t>
            </a:r>
            <a:r>
              <a:rPr lang="en-US" sz="2400" dirty="0" err="1" smtClean="0"/>
              <a:t>Veränderung</a:t>
            </a:r>
            <a:r>
              <a:rPr lang="en-US" sz="2400" dirty="0" smtClean="0"/>
              <a:t> </a:t>
            </a:r>
            <a:r>
              <a:rPr lang="en-US" sz="2400" dirty="0" err="1" smtClean="0"/>
              <a:t>der</a:t>
            </a:r>
            <a:r>
              <a:rPr lang="en-US" sz="2400" dirty="0" smtClean="0"/>
              <a:t> </a:t>
            </a:r>
            <a:r>
              <a:rPr lang="en-US" sz="2400" dirty="0" err="1" smtClean="0"/>
              <a:t>Übersetzung</a:t>
            </a:r>
            <a:r>
              <a:rPr lang="en-US" sz="2400" dirty="0" smtClean="0"/>
              <a:t> hat </a:t>
            </a:r>
            <a:r>
              <a:rPr lang="en-US" sz="2400" dirty="0" err="1" smtClean="0"/>
              <a:t>eine</a:t>
            </a:r>
            <a:r>
              <a:rPr lang="en-US" sz="2400" dirty="0" smtClean="0"/>
              <a:t> massive </a:t>
            </a:r>
            <a:r>
              <a:rPr lang="en-US" sz="2400" dirty="0" err="1" smtClean="0"/>
              <a:t>Änderung</a:t>
            </a:r>
            <a:r>
              <a:rPr lang="en-US" sz="2400" dirty="0" smtClean="0"/>
              <a:t> </a:t>
            </a:r>
            <a:r>
              <a:rPr lang="en-US" sz="2400" dirty="0" err="1" smtClean="0"/>
              <a:t>der</a:t>
            </a:r>
            <a:r>
              <a:rPr lang="en-US" sz="2400" dirty="0" smtClean="0"/>
              <a:t> </a:t>
            </a:r>
            <a:r>
              <a:rPr lang="en-US" sz="2400" dirty="0" err="1" smtClean="0"/>
              <a:t>Kurvenbildung</a:t>
            </a:r>
            <a:r>
              <a:rPr lang="en-US" sz="2400" dirty="0" smtClean="0"/>
              <a:t> </a:t>
            </a:r>
            <a:r>
              <a:rPr lang="en-US" sz="2400" dirty="0" err="1" smtClean="0"/>
              <a:t>zur</a:t>
            </a:r>
            <a:r>
              <a:rPr lang="en-US" sz="2400" dirty="0" smtClean="0"/>
              <a:t> </a:t>
            </a:r>
            <a:r>
              <a:rPr lang="en-US" sz="2400" dirty="0" err="1" smtClean="0"/>
              <a:t>Folge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Eine</a:t>
            </a:r>
            <a:r>
              <a:rPr lang="en-US" sz="2400" dirty="0" smtClean="0"/>
              <a:t> </a:t>
            </a:r>
            <a:r>
              <a:rPr lang="en-US" sz="2400" dirty="0" err="1" smtClean="0"/>
              <a:t>Veränderung</a:t>
            </a:r>
            <a:r>
              <a:rPr lang="en-US" sz="2400" dirty="0" smtClean="0"/>
              <a:t> </a:t>
            </a:r>
            <a:r>
              <a:rPr lang="en-US" sz="2400" dirty="0" err="1" smtClean="0"/>
              <a:t>der</a:t>
            </a:r>
            <a:r>
              <a:rPr lang="en-US" sz="2400" dirty="0" smtClean="0"/>
              <a:t> </a:t>
            </a:r>
            <a:r>
              <a:rPr lang="en-US" sz="2400" dirty="0" err="1" smtClean="0"/>
              <a:t>Stangenlängen</a:t>
            </a:r>
            <a:r>
              <a:rPr lang="en-US" sz="2400" dirty="0" smtClean="0"/>
              <a:t> hat </a:t>
            </a:r>
            <a:r>
              <a:rPr lang="en-US" sz="2400" dirty="0" err="1" smtClean="0"/>
              <a:t>eine</a:t>
            </a:r>
            <a:r>
              <a:rPr lang="en-US" sz="2400" dirty="0" smtClean="0"/>
              <a:t> </a:t>
            </a:r>
            <a:r>
              <a:rPr lang="en-US" sz="2400" dirty="0" err="1" smtClean="0"/>
              <a:t>verzerrung</a:t>
            </a:r>
            <a:r>
              <a:rPr lang="en-US" sz="2400" dirty="0" smtClean="0"/>
              <a:t> </a:t>
            </a:r>
            <a:r>
              <a:rPr lang="en-US" sz="2400" dirty="0" err="1" smtClean="0"/>
              <a:t>der</a:t>
            </a:r>
            <a:r>
              <a:rPr lang="en-US" sz="2400" dirty="0" smtClean="0"/>
              <a:t> </a:t>
            </a:r>
            <a:r>
              <a:rPr lang="en-US" sz="2400" dirty="0" err="1" smtClean="0"/>
              <a:t>Ursprungskurven</a:t>
            </a:r>
            <a:r>
              <a:rPr lang="en-US" sz="2400" dirty="0" smtClean="0"/>
              <a:t> </a:t>
            </a:r>
            <a:r>
              <a:rPr lang="en-US" sz="2400" dirty="0" err="1" smtClean="0"/>
              <a:t>zur</a:t>
            </a:r>
            <a:r>
              <a:rPr lang="en-US" sz="2400" dirty="0" smtClean="0"/>
              <a:t> </a:t>
            </a:r>
            <a:r>
              <a:rPr lang="en-US" sz="2400" dirty="0" err="1" smtClean="0"/>
              <a:t>Folge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Es </a:t>
            </a:r>
            <a:r>
              <a:rPr lang="en-US" sz="2400" dirty="0" err="1" smtClean="0"/>
              <a:t>können</a:t>
            </a:r>
            <a:r>
              <a:rPr lang="en-US" sz="2400" dirty="0" smtClean="0"/>
              <a:t> </a:t>
            </a:r>
            <a:r>
              <a:rPr lang="en-US" sz="2400" dirty="0" err="1" smtClean="0"/>
              <a:t>Fäll</a:t>
            </a:r>
            <a:r>
              <a:rPr lang="en-US" sz="2400" dirty="0" smtClean="0"/>
              <a:t> </a:t>
            </a:r>
            <a:r>
              <a:rPr lang="en-US" sz="2400" dirty="0" err="1" smtClean="0"/>
              <a:t>auftreten</a:t>
            </a:r>
            <a:r>
              <a:rPr lang="en-US" sz="2400" dirty="0" smtClean="0"/>
              <a:t> </a:t>
            </a:r>
            <a:r>
              <a:rPr lang="en-US" sz="2400" dirty="0" err="1" smtClean="0"/>
              <a:t>bei</a:t>
            </a:r>
            <a:r>
              <a:rPr lang="en-US" sz="2400" dirty="0" smtClean="0"/>
              <a:t> </a:t>
            </a:r>
            <a:r>
              <a:rPr lang="en-US" sz="2400" dirty="0" err="1" smtClean="0"/>
              <a:t>welchen</a:t>
            </a:r>
            <a:r>
              <a:rPr lang="en-US" sz="2400" dirty="0" smtClean="0"/>
              <a:t> Q </a:t>
            </a:r>
            <a:r>
              <a:rPr lang="en-US" sz="2400" dirty="0" err="1" smtClean="0"/>
              <a:t>nicht</a:t>
            </a:r>
            <a:r>
              <a:rPr lang="en-US" sz="2400" dirty="0" smtClean="0"/>
              <a:t> </a:t>
            </a:r>
            <a:r>
              <a:rPr lang="en-US" sz="2400" dirty="0" err="1" smtClean="0"/>
              <a:t>mehr</a:t>
            </a:r>
            <a:r>
              <a:rPr lang="en-US" sz="2400" dirty="0" smtClean="0"/>
              <a:t> </a:t>
            </a:r>
            <a:r>
              <a:rPr lang="en-US" sz="2400" dirty="0" err="1" smtClean="0"/>
              <a:t>berechenbar</a:t>
            </a:r>
            <a:r>
              <a:rPr lang="en-US" sz="2400" dirty="0" smtClean="0"/>
              <a:t> </a:t>
            </a:r>
            <a:r>
              <a:rPr lang="en-US" sz="2400" dirty="0" err="1" smtClean="0"/>
              <a:t>ist</a:t>
            </a:r>
            <a:r>
              <a:rPr lang="en-US" sz="2400" dirty="0" smtClean="0"/>
              <a:t>.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Danke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die </a:t>
            </a:r>
            <a:r>
              <a:rPr lang="en-US" dirty="0" err="1" smtClean="0"/>
              <a:t>Aufmerksamkeit</a:t>
            </a:r>
            <a:endParaRPr lang="en-US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3214678" y="2214554"/>
            <a:ext cx="3429024" cy="3714776"/>
            <a:chOff x="7286644" y="428604"/>
            <a:chExt cx="1415077" cy="1557851"/>
          </a:xfrm>
        </p:grpSpPr>
        <p:grpSp>
          <p:nvGrpSpPr>
            <p:cNvPr id="19" name="Gruppieren 20"/>
            <p:cNvGrpSpPr/>
            <p:nvPr/>
          </p:nvGrpSpPr>
          <p:grpSpPr>
            <a:xfrm>
              <a:off x="7286644" y="428604"/>
              <a:ext cx="1415077" cy="1180934"/>
              <a:chOff x="6072198" y="4071942"/>
              <a:chExt cx="1200763" cy="966620"/>
            </a:xfrm>
          </p:grpSpPr>
          <p:pic>
            <p:nvPicPr>
              <p:cNvPr id="26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 l="45833" t="48423" r="33334" b="25833"/>
              <a:stretch>
                <a:fillRect/>
              </a:stretch>
            </p:blipFill>
            <p:spPr bwMode="auto">
              <a:xfrm>
                <a:off x="6072198" y="4071942"/>
                <a:ext cx="1200763" cy="927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7" name="Ellipse 26"/>
              <p:cNvSpPr/>
              <p:nvPr/>
            </p:nvSpPr>
            <p:spPr>
              <a:xfrm>
                <a:off x="6178110" y="4538496"/>
                <a:ext cx="500066" cy="5000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Ellipse 27"/>
              <p:cNvSpPr/>
              <p:nvPr/>
            </p:nvSpPr>
            <p:spPr>
              <a:xfrm>
                <a:off x="6715140" y="4500570"/>
                <a:ext cx="500066" cy="5000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Ellipse 19"/>
            <p:cNvSpPr/>
            <p:nvPr/>
          </p:nvSpPr>
          <p:spPr>
            <a:xfrm>
              <a:off x="7429520" y="1357298"/>
              <a:ext cx="500066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llipse 20"/>
            <p:cNvSpPr/>
            <p:nvPr/>
          </p:nvSpPr>
          <p:spPr>
            <a:xfrm>
              <a:off x="7935310" y="1272075"/>
              <a:ext cx="714380" cy="7143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Gerade Verbindung 21"/>
            <p:cNvCxnSpPr/>
            <p:nvPr/>
          </p:nvCxnSpPr>
          <p:spPr>
            <a:xfrm rot="5400000" flipH="1" flipV="1">
              <a:off x="7536677" y="964389"/>
              <a:ext cx="785818" cy="2857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16200000" flipV="1">
              <a:off x="7822429" y="1035827"/>
              <a:ext cx="928694" cy="4286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rot="10800000">
              <a:off x="7670420" y="1608083"/>
              <a:ext cx="672499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Ellipse 24"/>
            <p:cNvSpPr/>
            <p:nvPr/>
          </p:nvSpPr>
          <p:spPr>
            <a:xfrm>
              <a:off x="8034340" y="733425"/>
              <a:ext cx="71438" cy="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/>
          <a:lstStyle/>
          <a:p>
            <a:r>
              <a:rPr lang="en-US" dirty="0" err="1" smtClean="0"/>
              <a:t>Inhalt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Inhaltsplatzhalter 3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/>
          <a:lstStyle/>
          <a:p>
            <a:r>
              <a:rPr lang="en-US" sz="2400" dirty="0" err="1" smtClean="0"/>
              <a:t>Aufgabenstellung</a:t>
            </a:r>
            <a:endParaRPr lang="en-US" sz="2400" dirty="0" smtClean="0"/>
          </a:p>
          <a:p>
            <a:r>
              <a:rPr lang="en-US" sz="2400" dirty="0" err="1" smtClean="0"/>
              <a:t>Herleitung</a:t>
            </a:r>
            <a:r>
              <a:rPr lang="en-US" sz="2400" dirty="0" smtClean="0"/>
              <a:t> </a:t>
            </a:r>
            <a:r>
              <a:rPr lang="en-US" sz="2400" dirty="0" err="1" smtClean="0"/>
              <a:t>Punktberechnung</a:t>
            </a:r>
            <a:endParaRPr lang="en-US" sz="2400" dirty="0" smtClean="0"/>
          </a:p>
          <a:p>
            <a:r>
              <a:rPr lang="en-US" sz="2400" dirty="0" err="1" smtClean="0"/>
              <a:t>Programmierung</a:t>
            </a:r>
            <a:r>
              <a:rPr lang="en-US" sz="2400" dirty="0" smtClean="0"/>
              <a:t> C#</a:t>
            </a:r>
          </a:p>
          <a:p>
            <a:r>
              <a:rPr lang="en-US" sz="2400" dirty="0" err="1" smtClean="0"/>
              <a:t>Spazailfälle</a:t>
            </a:r>
            <a:r>
              <a:rPr lang="en-US" sz="2400" dirty="0" smtClean="0"/>
              <a:t>, </a:t>
            </a:r>
            <a:r>
              <a:rPr lang="en-US" sz="2400" dirty="0" err="1" smtClean="0"/>
              <a:t>Strich</a:t>
            </a:r>
            <a:r>
              <a:rPr lang="en-US" sz="2400" dirty="0" smtClean="0"/>
              <a:t>, </a:t>
            </a:r>
            <a:r>
              <a:rPr lang="en-US" sz="2400" dirty="0" err="1" smtClean="0"/>
              <a:t>Kreis</a:t>
            </a:r>
            <a:r>
              <a:rPr lang="en-US" sz="2400" dirty="0" smtClean="0"/>
              <a:t>,  </a:t>
            </a:r>
            <a:r>
              <a:rPr lang="en-US" sz="2400" dirty="0" err="1" smtClean="0"/>
              <a:t>Achterbahn</a:t>
            </a:r>
            <a:endParaRPr lang="en-US" sz="2400" dirty="0" smtClean="0"/>
          </a:p>
          <a:p>
            <a:r>
              <a:rPr lang="en-US" sz="2400" dirty="0" err="1" smtClean="0"/>
              <a:t>Geschwindigkeitsverhalten</a:t>
            </a:r>
            <a:r>
              <a:rPr lang="en-US" sz="2400" dirty="0" smtClean="0"/>
              <a:t> in Q</a:t>
            </a:r>
          </a:p>
          <a:p>
            <a:r>
              <a:rPr lang="en-US" sz="2400" dirty="0" err="1" smtClean="0"/>
              <a:t>Auffälligkeiten</a:t>
            </a:r>
            <a:endParaRPr lang="en-US" sz="2400" dirty="0" smtClean="0"/>
          </a:p>
          <a:p>
            <a:r>
              <a:rPr lang="en-US" sz="2400" dirty="0" err="1" smtClean="0"/>
              <a:t>Schluss</a:t>
            </a:r>
            <a:endParaRPr lang="en-US" sz="2400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/>
          <a:lstStyle/>
          <a:p>
            <a:r>
              <a:rPr lang="en-US" dirty="0" err="1" smtClean="0"/>
              <a:t>Aufgabenstellung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928670"/>
            <a:ext cx="6429420" cy="393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786322"/>
            <a:ext cx="6700835" cy="169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1143000"/>
          </a:xfrm>
        </p:spPr>
        <p:txBody>
          <a:bodyPr/>
          <a:lstStyle/>
          <a:p>
            <a:r>
              <a:rPr lang="en-US" dirty="0" err="1" smtClean="0"/>
              <a:t>Herleitung</a:t>
            </a:r>
            <a:r>
              <a:rPr lang="en-US" dirty="0" smtClean="0"/>
              <a:t> </a:t>
            </a:r>
            <a:r>
              <a:rPr lang="en-US" dirty="0" err="1" smtClean="0"/>
              <a:t>Punktberechnung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 t="23233"/>
          <a:stretch>
            <a:fillRect/>
          </a:stretch>
        </p:blipFill>
        <p:spPr bwMode="auto">
          <a:xfrm>
            <a:off x="1071538" y="2714620"/>
            <a:ext cx="3429000" cy="361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00372"/>
            <a:ext cx="43053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feld 11"/>
          <p:cNvSpPr txBox="1"/>
          <p:nvPr/>
        </p:nvSpPr>
        <p:spPr>
          <a:xfrm>
            <a:off x="1142976" y="2143116"/>
            <a:ext cx="1938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Berechnung</a:t>
            </a:r>
            <a:r>
              <a:rPr lang="en-US" dirty="0" smtClean="0"/>
              <a:t> von Q</a:t>
            </a:r>
            <a:endParaRPr lang="en-US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/>
          <a:srcRect b="83333"/>
          <a:stretch>
            <a:fillRect/>
          </a:stretch>
        </p:blipFill>
        <p:spPr bwMode="auto">
          <a:xfrm>
            <a:off x="4000496" y="1071546"/>
            <a:ext cx="3429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Gerade Verbindung 14"/>
          <p:cNvCxnSpPr/>
          <p:nvPr/>
        </p:nvCxnSpPr>
        <p:spPr>
          <a:xfrm rot="5400000" flipH="1" flipV="1">
            <a:off x="2571736" y="4643446"/>
            <a:ext cx="4000528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142976" y="1142984"/>
            <a:ext cx="2571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Ausgangsdaten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en-US" dirty="0" err="1" smtClean="0"/>
              <a:t>Variablen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Programmierung</a:t>
            </a:r>
            <a:r>
              <a:rPr lang="en-US" dirty="0" smtClean="0"/>
              <a:t> C#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5093" t="17481" r="15185" b="11111"/>
          <a:stretch>
            <a:fillRect/>
          </a:stretch>
        </p:blipFill>
        <p:spPr bwMode="auto">
          <a:xfrm>
            <a:off x="1571604" y="1500174"/>
            <a:ext cx="6643734" cy="496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6858016" y="4000504"/>
            <a:ext cx="104124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Variablen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5643570" y="2390774"/>
            <a:ext cx="1071570" cy="400050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1785918" y="1357298"/>
            <a:ext cx="255454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X,Y </a:t>
            </a:r>
            <a:r>
              <a:rPr lang="en-US" dirty="0" err="1" smtClean="0"/>
              <a:t>Koordinate</a:t>
            </a:r>
            <a:r>
              <a:rPr lang="en-US" dirty="0" smtClean="0"/>
              <a:t> P1, P2, Q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1785918" y="5857892"/>
            <a:ext cx="20605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Graphische</a:t>
            </a:r>
            <a:r>
              <a:rPr lang="en-US" dirty="0"/>
              <a:t> </a:t>
            </a:r>
            <a:r>
              <a:rPr lang="en-US" dirty="0" err="1" smtClean="0"/>
              <a:t>Ausgabe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929322" y="1357298"/>
            <a:ext cx="157447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Steuer</a:t>
            </a:r>
            <a:r>
              <a:rPr lang="en-US" dirty="0" smtClean="0"/>
              <a:t> buttons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1143000"/>
          </a:xfrm>
        </p:spPr>
        <p:txBody>
          <a:bodyPr/>
          <a:lstStyle/>
          <a:p>
            <a:r>
              <a:rPr lang="en-US" dirty="0" err="1" smtClean="0"/>
              <a:t>Spezialfall</a:t>
            </a:r>
            <a:r>
              <a:rPr lang="en-US" dirty="0" smtClean="0"/>
              <a:t> </a:t>
            </a:r>
            <a:r>
              <a:rPr lang="en-US" dirty="0" err="1" smtClean="0"/>
              <a:t>Strich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R1=R2 and </a:t>
            </a:r>
            <a:r>
              <a:rPr lang="en-US" sz="1600" dirty="0" err="1" smtClean="0"/>
              <a:t>Gegenlauf</a:t>
            </a:r>
            <a:r>
              <a:rPr lang="en-US" sz="1600" dirty="0" smtClean="0"/>
              <a:t> and Stange1=Stange2 and Winkel1=0° and Winkel2=180°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613" t="16266" r="23370" b="16063"/>
          <a:stretch>
            <a:fillRect/>
          </a:stretch>
        </p:blipFill>
        <p:spPr bwMode="auto">
          <a:xfrm>
            <a:off x="1571604" y="1428736"/>
            <a:ext cx="727695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1143000"/>
          </a:xfrm>
        </p:spPr>
        <p:txBody>
          <a:bodyPr/>
          <a:lstStyle/>
          <a:p>
            <a:r>
              <a:rPr lang="en-US" dirty="0" err="1" smtClean="0"/>
              <a:t>Spezialfall</a:t>
            </a:r>
            <a:r>
              <a:rPr lang="en-US" dirty="0" smtClean="0"/>
              <a:t> </a:t>
            </a:r>
            <a:r>
              <a:rPr lang="en-US" dirty="0" err="1" smtClean="0"/>
              <a:t>Kreis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R1=R2 and </a:t>
            </a:r>
            <a:r>
              <a:rPr lang="en-US" sz="1600" dirty="0" err="1" smtClean="0"/>
              <a:t>Gleichlauf</a:t>
            </a:r>
            <a:r>
              <a:rPr lang="en-US" sz="1600" dirty="0" smtClean="0"/>
              <a:t> and Stange1=Stange2 and Winkel1=0° and Winkel2=0°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7989" t="16254" r="23810" b="16698"/>
          <a:stretch>
            <a:fillRect/>
          </a:stretch>
        </p:blipFill>
        <p:spPr bwMode="auto">
          <a:xfrm>
            <a:off x="1571604" y="1428736"/>
            <a:ext cx="724301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1143000"/>
          </a:xfrm>
        </p:spPr>
        <p:txBody>
          <a:bodyPr/>
          <a:lstStyle/>
          <a:p>
            <a:r>
              <a:rPr lang="en-US" dirty="0" err="1" smtClean="0"/>
              <a:t>Spezialfall</a:t>
            </a:r>
            <a:r>
              <a:rPr lang="en-US" dirty="0" smtClean="0"/>
              <a:t> </a:t>
            </a:r>
            <a:r>
              <a:rPr lang="en-US" dirty="0" err="1" smtClean="0"/>
              <a:t>Achterbahn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R1=R2 and </a:t>
            </a:r>
            <a:r>
              <a:rPr lang="en-US" sz="1600" dirty="0" err="1" smtClean="0"/>
              <a:t>Gegenlauf</a:t>
            </a:r>
            <a:r>
              <a:rPr lang="en-US" sz="1600" dirty="0" smtClean="0"/>
              <a:t> and Stange1=Stange2 and Winkel1=0° and Winkel2=0°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7708" t="16667" r="23810" b="16360"/>
          <a:stretch>
            <a:fillRect/>
          </a:stretch>
        </p:blipFill>
        <p:spPr bwMode="auto">
          <a:xfrm>
            <a:off x="1500166" y="1500174"/>
            <a:ext cx="718623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498080" cy="1143000"/>
          </a:xfrm>
        </p:spPr>
        <p:txBody>
          <a:bodyPr/>
          <a:lstStyle/>
          <a:p>
            <a:r>
              <a:rPr lang="en-US" dirty="0" err="1" smtClean="0"/>
              <a:t>Geschwindigkeitsverhalten</a:t>
            </a:r>
            <a:r>
              <a:rPr lang="en-US" dirty="0" smtClean="0"/>
              <a:t> in Q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9048" t="5663" r="3809" b="16850"/>
          <a:stretch>
            <a:fillRect/>
          </a:stretch>
        </p:blipFill>
        <p:spPr bwMode="auto">
          <a:xfrm>
            <a:off x="1285852" y="1500174"/>
            <a:ext cx="742955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yad">
  <a:themeElements>
    <a:clrScheme name="Nyad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ya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yad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116</Words>
  <Application>Microsoft Office PowerPoint</Application>
  <PresentationFormat>Bildschirmpräsentation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Nyad</vt:lpstr>
      <vt:lpstr>LinAlg Test 2 Aufgabe 5 Rädergelänkegestänge</vt:lpstr>
      <vt:lpstr>Inhalt </vt:lpstr>
      <vt:lpstr>Aufgabenstellung </vt:lpstr>
      <vt:lpstr>Herleitung Punktberechnung</vt:lpstr>
      <vt:lpstr>Programmierung C#</vt:lpstr>
      <vt:lpstr>Spezialfall Strich  R1=R2 and Gegenlauf and Stange1=Stange2 and Winkel1=0° and Winkel2=180°</vt:lpstr>
      <vt:lpstr>Spezialfall Kreis R1=R2 and Gleichlauf and Stange1=Stange2 and Winkel1=0° and Winkel2=0°</vt:lpstr>
      <vt:lpstr>Spezialfall Achterbahn R1=R2 and Gegenlauf and Stange1=Stange2 and Winkel1=0° and Winkel2=0°</vt:lpstr>
      <vt:lpstr>Geschwindigkeitsverhalten in Q</vt:lpstr>
      <vt:lpstr>Auffäligkeiten</vt:lpstr>
      <vt:lpstr>Danke für die Aufmerksamkeit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Rädergelänkegestänge</dc:title>
  <dc:creator>Roman Polo</dc:creator>
  <cp:lastModifiedBy>Pletscher</cp:lastModifiedBy>
  <cp:revision>214</cp:revision>
  <dcterms:created xsi:type="dcterms:W3CDTF">2009-05-22T12:40:04Z</dcterms:created>
  <dcterms:modified xsi:type="dcterms:W3CDTF">2009-05-28T19:17:09Z</dcterms:modified>
</cp:coreProperties>
</file>